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69" r:id="rId3"/>
    <p:sldId id="260" r:id="rId4"/>
    <p:sldId id="257" r:id="rId5"/>
    <p:sldId id="271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9BF01-6852-484F-80E8-2869CAD39C95}" type="datetimeFigureOut">
              <a:rPr lang="pt-PT" smtClean="0"/>
              <a:t>04-03-2016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CCE6C-A213-4EE6-81F1-085E9E76E56E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Marcador de Posição de Nota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PT" smtClean="0"/>
              <a:t>Uma das hipóteses que os dirigentes colocaram foi : Carvão e Aço _Uma vez que o carvão era utilizado como combustível e o aço para a construção de infraestruras , como casas ,máquinas estradas etc, além da sua utilização para a fabricação de armas e tanques – Então juntos decidiram que nenhum poderia fabricar armas ou tanques sem que os outros soubessem e assim as quantidades de carvão e aço que cada um disponha eram controladas por todos. </a:t>
            </a:r>
          </a:p>
        </p:txBody>
      </p:sp>
      <p:sp>
        <p:nvSpPr>
          <p:cNvPr id="35844" name="Marcador de Posição do Número do Diapositivo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FA8888-0E13-44B8-805A-F8247951BDF8}" type="slidenum">
              <a:rPr lang="pt-PT" smtClean="0"/>
              <a:pPr/>
              <a:t>5</a:t>
            </a:fld>
            <a:endParaRPr lang="pt-P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40880DC3-1988-4BD7-9AA2-422D1264887B}" type="datetimeFigureOut">
              <a:rPr lang="pt-PT" smtClean="0"/>
              <a:pPr/>
              <a:t>04-03-2016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8399-495A-44CF-BCCD-D3C1D3002DF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0DC3-1988-4BD7-9AA2-422D1264887B}" type="datetimeFigureOut">
              <a:rPr lang="pt-PT" smtClean="0"/>
              <a:pPr/>
              <a:t>04-03-2016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8399-495A-44CF-BCCD-D3C1D3002DF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0DC3-1988-4BD7-9AA2-422D1264887B}" type="datetimeFigureOut">
              <a:rPr lang="pt-PT" smtClean="0"/>
              <a:pPr/>
              <a:t>04-03-2016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8399-495A-44CF-BCCD-D3C1D3002DF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0DC3-1988-4BD7-9AA2-422D1264887B}" type="datetimeFigureOut">
              <a:rPr lang="pt-PT" smtClean="0"/>
              <a:pPr/>
              <a:t>04-03-2016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8399-495A-44CF-BCCD-D3C1D3002DF2}" type="slidenum">
              <a:rPr lang="pt-PT" smtClean="0"/>
              <a:pPr/>
              <a:t>‹nº›</a:t>
            </a:fld>
            <a:endParaRPr lang="pt-PT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0DC3-1988-4BD7-9AA2-422D1264887B}" type="datetimeFigureOut">
              <a:rPr lang="pt-PT" smtClean="0"/>
              <a:pPr/>
              <a:t>04-03-2016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8399-495A-44CF-BCCD-D3C1D3002DF2}" type="slidenum">
              <a:rPr lang="pt-PT" smtClean="0"/>
              <a:pPr/>
              <a:t>‹nº›</a:t>
            </a:fld>
            <a:endParaRPr lang="pt-PT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0DC3-1988-4BD7-9AA2-422D1264887B}" type="datetimeFigureOut">
              <a:rPr lang="pt-PT" smtClean="0"/>
              <a:pPr/>
              <a:t>04-03-2016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8399-495A-44CF-BCCD-D3C1D3002DF2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0DC3-1988-4BD7-9AA2-422D1264887B}" type="datetimeFigureOut">
              <a:rPr lang="pt-PT" smtClean="0"/>
              <a:pPr/>
              <a:t>04-03-2016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8399-495A-44CF-BCCD-D3C1D3002DF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0DC3-1988-4BD7-9AA2-422D1264887B}" type="datetimeFigureOut">
              <a:rPr lang="pt-PT" smtClean="0"/>
              <a:pPr/>
              <a:t>04-03-2016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8399-495A-44CF-BCCD-D3C1D3002DF2}" type="slidenum">
              <a:rPr lang="pt-PT" smtClean="0"/>
              <a:pPr/>
              <a:t>‹nº›</a:t>
            </a:fld>
            <a:endParaRPr lang="pt-PT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0DC3-1988-4BD7-9AA2-422D1264887B}" type="datetimeFigureOut">
              <a:rPr lang="pt-PT" smtClean="0"/>
              <a:pPr/>
              <a:t>04-03-2016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8399-495A-44CF-BCCD-D3C1D3002DF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0DC3-1988-4BD7-9AA2-422D1264887B}" type="datetimeFigureOut">
              <a:rPr lang="pt-PT" smtClean="0"/>
              <a:pPr/>
              <a:t>04-03-2016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8399-495A-44CF-BCCD-D3C1D3002DF2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</p:spTree>
  </p:cSld>
  <p:clrMapOvr>
    <a:masterClrMapping/>
  </p:clrMapOvr>
  <p:transition spd="slow"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0DC3-1988-4BD7-9AA2-422D1264887B}" type="datetimeFigureOut">
              <a:rPr lang="pt-PT" smtClean="0"/>
              <a:pPr/>
              <a:t>04-03-2016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8399-495A-44CF-BCCD-D3C1D3002DF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0880DC3-1988-4BD7-9AA2-422D1264887B}" type="datetimeFigureOut">
              <a:rPr lang="pt-PT" smtClean="0"/>
              <a:pPr/>
              <a:t>04-03-2016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FA58399-495A-44CF-BCCD-D3C1D3002DF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ll dir="u"/>
  </p:transition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A construção da </a:t>
            </a:r>
            <a:r>
              <a:rPr lang="pt-PT" dirty="0" err="1" smtClean="0"/>
              <a:t>ue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44008" y="4653136"/>
            <a:ext cx="3744416" cy="1122040"/>
          </a:xfrm>
        </p:spPr>
        <p:txBody>
          <a:bodyPr>
            <a:normAutofit fontScale="85000" lnSpcReduction="10000"/>
          </a:bodyPr>
          <a:lstStyle/>
          <a:p>
            <a:r>
              <a:rPr lang="pt-PT" dirty="0" smtClean="0"/>
              <a:t>Trabalho Elaborado por: </a:t>
            </a:r>
            <a:r>
              <a:rPr lang="pt-PT" dirty="0"/>
              <a:t>B</a:t>
            </a:r>
            <a:r>
              <a:rPr lang="pt-PT" dirty="0" smtClean="0"/>
              <a:t>ebiana Sofia nº 3</a:t>
            </a:r>
          </a:p>
          <a:p>
            <a:r>
              <a:rPr lang="pt-PT" dirty="0" smtClean="0"/>
              <a:t>                                    Daniela Sousa nº6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431261282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1957 – Tratados de Roma (CEE e a </a:t>
            </a:r>
            <a:r>
              <a:rPr lang="pt-PT" dirty="0" err="1"/>
              <a:t>Euratom</a:t>
            </a:r>
            <a:r>
              <a:rPr lang="pt-PT" dirty="0" smtClean="0"/>
              <a:t>)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00"/>
              </a:buClr>
            </a:pPr>
            <a:r>
              <a:rPr lang="pt-PT" altLang="pt-PT" b="1" i="1" dirty="0"/>
              <a:t>Comunidade Económica Europeia (CEE)</a:t>
            </a:r>
          </a:p>
          <a:p>
            <a:pPr algn="ctr">
              <a:buClr>
                <a:srgbClr val="FFFF00"/>
              </a:buClr>
            </a:pPr>
            <a:r>
              <a:rPr lang="pt-PT" altLang="pt-PT" b="1" i="1" dirty="0"/>
              <a:t>25 de março de 1957</a:t>
            </a:r>
          </a:p>
          <a:p>
            <a:pPr indent="0">
              <a:buClr>
                <a:srgbClr val="00FF00"/>
              </a:buClr>
              <a:buNone/>
            </a:pPr>
            <a:r>
              <a:rPr lang="pt-PT" altLang="pt-PT" dirty="0"/>
              <a:t>Comunidade Económica Europeia (CEE);</a:t>
            </a:r>
          </a:p>
          <a:p>
            <a:pPr indent="0">
              <a:buClr>
                <a:srgbClr val="00FF00"/>
              </a:buClr>
              <a:buNone/>
            </a:pPr>
            <a:r>
              <a:rPr lang="pt-PT" altLang="pt-PT" dirty="0" smtClean="0"/>
              <a:t> </a:t>
            </a:r>
            <a:r>
              <a:rPr lang="pt-PT" altLang="pt-PT" dirty="0"/>
              <a:t>Comunidade Económica da energia atómica (CEEA/</a:t>
            </a:r>
            <a:r>
              <a:rPr lang="pt-PT" altLang="pt-PT" dirty="0" err="1"/>
              <a:t>Euratom</a:t>
            </a:r>
            <a:r>
              <a:rPr lang="pt-PT" altLang="pt-PT" dirty="0"/>
              <a:t>)</a:t>
            </a:r>
          </a:p>
          <a:p>
            <a:pPr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3370503768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1295400"/>
            <a:ext cx="7272808" cy="981472"/>
          </a:xfrm>
        </p:spPr>
        <p:txBody>
          <a:bodyPr>
            <a:normAutofit fontScale="90000"/>
          </a:bodyPr>
          <a:lstStyle/>
          <a:p>
            <a:r>
              <a:rPr lang="pt-PT" dirty="0"/>
              <a:t>1992 – Tratado de Maastricht/Tratado da </a:t>
            </a:r>
            <a:r>
              <a:rPr lang="pt-PT" dirty="0" smtClean="0"/>
              <a:t>UE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rgbClr val="FFFF00"/>
              </a:buClr>
            </a:pPr>
            <a:r>
              <a:rPr lang="pt-PT" altLang="pt-PT" dirty="0"/>
              <a:t>Marca uma nova etapa da integração económica.</a:t>
            </a:r>
          </a:p>
          <a:p>
            <a:pPr algn="just">
              <a:buClr>
                <a:srgbClr val="FFFF00"/>
              </a:buClr>
            </a:pPr>
            <a:r>
              <a:rPr lang="pt-PT" altLang="pt-PT" dirty="0"/>
              <a:t> Abandona a lógica de integração apenas centrada na união económica e vai mais longe, com a criação de uma união política e social.</a:t>
            </a:r>
          </a:p>
        </p:txBody>
      </p:sp>
    </p:spTree>
    <p:extLst>
      <p:ext uri="{BB962C8B-B14F-4D97-AF65-F5344CB8AC3E}">
        <p14:creationId xmlns:p14="http://schemas.microsoft.com/office/powerpoint/2010/main" xmlns="" val="3775218164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1997 – Tratado de </a:t>
            </a:r>
            <a:r>
              <a:rPr lang="pt-PT" dirty="0" smtClean="0"/>
              <a:t>Amesterdão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371600" y="2438400"/>
            <a:ext cx="3416424" cy="3048001"/>
          </a:xfrm>
        </p:spPr>
        <p:txBody>
          <a:bodyPr/>
          <a:lstStyle/>
          <a:p>
            <a:r>
              <a:rPr lang="pt-PT" b="1" dirty="0"/>
              <a:t>Objetivos </a:t>
            </a:r>
            <a:r>
              <a:rPr lang="pt-PT" dirty="0"/>
              <a:t>: proceder à reforma das instituições para preparar a adesão de mais países à UE.</a:t>
            </a:r>
            <a:endParaRPr lang="pt-PT" sz="2400" dirty="0"/>
          </a:p>
          <a:p>
            <a:pPr indent="0">
              <a:buNone/>
            </a:pPr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40968"/>
            <a:ext cx="3917880" cy="260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62725834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2001 – Tratado de </a:t>
            </a:r>
            <a:r>
              <a:rPr lang="pt-PT" dirty="0" smtClean="0"/>
              <a:t>Nice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371600" y="2438400"/>
            <a:ext cx="3560440" cy="3048001"/>
          </a:xfrm>
        </p:spPr>
        <p:txBody>
          <a:bodyPr/>
          <a:lstStyle/>
          <a:p>
            <a:r>
              <a:rPr lang="pt-PT" altLang="pt-PT" b="1" dirty="0"/>
              <a:t>Objetivos </a:t>
            </a:r>
            <a:r>
              <a:rPr lang="pt-PT" altLang="pt-PT" dirty="0"/>
              <a:t>: proceder à reforma das instituições por forma a que UE pudesse funcionar eficazmente com 25 países.</a:t>
            </a:r>
            <a:endParaRPr lang="pt-PT" altLang="pt-PT" sz="2400" dirty="0"/>
          </a:p>
          <a:p>
            <a:pPr indent="0">
              <a:buNone/>
            </a:pPr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3785" y="2204864"/>
            <a:ext cx="2898575" cy="354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35248013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2007 – Tratado de </a:t>
            </a:r>
            <a:r>
              <a:rPr lang="pt-PT" dirty="0" smtClean="0"/>
              <a:t>Lisboa</a:t>
            </a:r>
            <a:endParaRPr lang="pt-P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19" y="2348880"/>
            <a:ext cx="503592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70549376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1" y="1196752"/>
            <a:ext cx="6000667" cy="4500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78266889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União Europeia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Conjunto de países que funcionam como uma equipa, e que possuem objetivos </a:t>
            </a:r>
            <a:r>
              <a:rPr lang="pt-PT" dirty="0" smtClean="0"/>
              <a:t>comuns:</a:t>
            </a:r>
          </a:p>
          <a:p>
            <a:r>
              <a:rPr lang="pt-PT" dirty="0" smtClean="0"/>
              <a:t>Proporcionar </a:t>
            </a:r>
            <a:r>
              <a:rPr lang="pt-PT" dirty="0"/>
              <a:t>melhores condições de vida</a:t>
            </a:r>
            <a:r>
              <a:rPr lang="pt-PT" dirty="0" smtClean="0"/>
              <a:t>; UE </a:t>
            </a:r>
            <a:r>
              <a:rPr lang="pt-PT" dirty="0"/>
              <a:t>é o maior espaço económico do mundo;Paz e segurança;Mesmos direitos e liberdades fundamentais;Não discriminação e as mesmas </a:t>
            </a:r>
            <a:r>
              <a:rPr lang="pt-PT" dirty="0" smtClean="0"/>
              <a:t>oportunidades.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2474751537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Como nasceu a UE ?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/>
              <a:t>A Segunda Guerra Mundial terminou em 1945. Foi uma época de destruição e massacres terríveis deixou a Europa empobrecida e em ruínas.</a:t>
            </a:r>
          </a:p>
          <a:p>
            <a:r>
              <a:rPr lang="pt-PT" altLang="pt-PT" b="1" dirty="0"/>
              <a:t>Dirigentes Europeus decidiram juntar esforços para:</a:t>
            </a:r>
          </a:p>
          <a:p>
            <a:pPr>
              <a:buFont typeface="Wingdings" pitchFamily="2" charset="2"/>
              <a:buChar char="ü"/>
            </a:pPr>
            <a:r>
              <a:rPr lang="pt-PT" altLang="pt-PT" dirty="0"/>
              <a:t> garantir a paz;</a:t>
            </a:r>
          </a:p>
          <a:p>
            <a:pPr>
              <a:buFont typeface="Wingdings" pitchFamily="2" charset="2"/>
              <a:buChar char="ü"/>
            </a:pPr>
            <a:r>
              <a:rPr lang="pt-PT" altLang="pt-PT" dirty="0"/>
              <a:t> reconstruir a Europa;</a:t>
            </a:r>
          </a:p>
          <a:p>
            <a:pPr>
              <a:buFont typeface="Wingdings" pitchFamily="2" charset="2"/>
              <a:buChar char="ü"/>
            </a:pPr>
            <a:r>
              <a:rPr lang="pt-PT" altLang="pt-PT" dirty="0"/>
              <a:t>melhorar as condições </a:t>
            </a:r>
            <a:r>
              <a:rPr lang="pt-PT" altLang="pt-PT" dirty="0" smtClean="0"/>
              <a:t>das</a:t>
            </a:r>
            <a:r>
              <a:rPr lang="pt-PT" altLang="pt-PT" dirty="0"/>
              <a:t> populações.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3122183643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altLang="fr-FR" dirty="0">
                <a:ea typeface="MS PGothic" pitchFamily="34" charset="-128"/>
              </a:rPr>
              <a:t>Quais são os princípios fundamentais da UE?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b="1" dirty="0"/>
              <a:t>Valores comuns: </a:t>
            </a:r>
            <a:r>
              <a:rPr lang="pt-PT" dirty="0"/>
              <a:t>respeito pela dignidade humana, liberdade, democracia, igualdade, Estado de direito, direitos do Homem, pluralismo, não discriminação, tolerância, justiça, solidariedade (Artigo 2.º TUE) </a:t>
            </a:r>
          </a:p>
          <a:p>
            <a:r>
              <a:rPr lang="pt-PT" b="1" dirty="0"/>
              <a:t>Objetivo: </a:t>
            </a:r>
            <a:r>
              <a:rPr lang="pt-PT" dirty="0"/>
              <a:t>promover a paz, os valores da UE e o bem-estar dos seus povos (Artigo 3.º TUE)</a:t>
            </a:r>
          </a:p>
          <a:p>
            <a:r>
              <a:rPr lang="pt-PT" b="1" dirty="0"/>
              <a:t>4 liberdades: </a:t>
            </a:r>
            <a:r>
              <a:rPr lang="pt-PT" dirty="0"/>
              <a:t>livre circulação de pessoas, bens, serviços e capitais 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824908226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feather-foundation"/>
          <p:cNvPicPr>
            <a:picLocks noChangeAspect="1" noChangeArrowheads="1"/>
          </p:cNvPicPr>
          <p:nvPr/>
        </p:nvPicPr>
        <p:blipFill>
          <a:blip r:embed="rId3" cstate="print"/>
          <a:srcRect l="11569" t="56540" r="65188" b="12733"/>
          <a:stretch>
            <a:fillRect/>
          </a:stretch>
        </p:blipFill>
        <p:spPr bwMode="auto">
          <a:xfrm>
            <a:off x="1187624" y="332656"/>
            <a:ext cx="2543175" cy="1439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1240B29-F687-4F45-9708-019B960494DF}"/>
          </a:extLst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547664" y="1484784"/>
            <a:ext cx="1800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kern="0" dirty="0" smtClean="0">
                <a:solidFill>
                  <a:srgbClr val="C00000"/>
                </a:solidFill>
              </a:rPr>
              <a:t>Robert Schuman</a:t>
            </a:r>
          </a:p>
        </p:txBody>
      </p:sp>
      <p:sp>
        <p:nvSpPr>
          <p:cNvPr id="10245" name="Rectângulo 12"/>
          <p:cNvSpPr>
            <a:spLocks noChangeArrowheads="1"/>
          </p:cNvSpPr>
          <p:nvPr/>
        </p:nvSpPr>
        <p:spPr bwMode="auto">
          <a:xfrm>
            <a:off x="1619672" y="4509120"/>
            <a:ext cx="3096344" cy="15696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PT" sz="2400" dirty="0"/>
              <a:t>Acreditavam nos mesmos ideais: </a:t>
            </a:r>
          </a:p>
          <a:p>
            <a:pPr algn="ctr">
              <a:defRPr/>
            </a:pPr>
            <a:r>
              <a:rPr lang="pt-PT" sz="2400" dirty="0"/>
              <a:t>uma Europa em paz, unida e próspera</a:t>
            </a:r>
            <a:r>
              <a:rPr lang="pt-PT" dirty="0"/>
              <a:t>. </a:t>
            </a:r>
          </a:p>
        </p:txBody>
      </p:sp>
      <p:sp>
        <p:nvSpPr>
          <p:cNvPr id="12296" name="Rectângulo 23"/>
          <p:cNvSpPr>
            <a:spLocks noChangeArrowheads="1"/>
          </p:cNvSpPr>
          <p:nvPr/>
        </p:nvSpPr>
        <p:spPr bwMode="auto">
          <a:xfrm>
            <a:off x="1331913" y="1773238"/>
            <a:ext cx="30972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/>
              <a:t> Ministro dos Negócios Estrangeiros francês</a:t>
            </a:r>
          </a:p>
        </p:txBody>
      </p:sp>
      <p:sp>
        <p:nvSpPr>
          <p:cNvPr id="12297" name="Rectângulo 24"/>
          <p:cNvSpPr>
            <a:spLocks noChangeArrowheads="1"/>
          </p:cNvSpPr>
          <p:nvPr/>
        </p:nvSpPr>
        <p:spPr bwMode="auto">
          <a:xfrm>
            <a:off x="3851920" y="1052736"/>
            <a:ext cx="237703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b="1" dirty="0"/>
              <a:t>Arquiteto do projeto de integração europeia</a:t>
            </a:r>
            <a:endParaRPr lang="pt-PT" dirty="0"/>
          </a:p>
        </p:txBody>
      </p:sp>
      <p:pic>
        <p:nvPicPr>
          <p:cNvPr id="10" name="Picture 14" descr="feather-foundation"/>
          <p:cNvPicPr>
            <a:picLocks noChangeAspect="1" noChangeArrowheads="1"/>
          </p:cNvPicPr>
          <p:nvPr/>
        </p:nvPicPr>
        <p:blipFill>
          <a:blip r:embed="rId3" cstate="print"/>
          <a:srcRect l="37709" t="35752" r="38118" b="32124"/>
          <a:stretch>
            <a:fillRect/>
          </a:stretch>
        </p:blipFill>
        <p:spPr bwMode="auto">
          <a:xfrm>
            <a:off x="971600" y="2420888"/>
            <a:ext cx="2536825" cy="1441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1240B29-F687-4F45-9708-019B960494DF}"/>
          </a:extLst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331640" y="3645024"/>
            <a:ext cx="2016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kern="0" dirty="0" smtClean="0">
                <a:solidFill>
                  <a:srgbClr val="C00000"/>
                </a:solidFill>
              </a:rPr>
              <a:t>Winston Churchill</a:t>
            </a:r>
          </a:p>
        </p:txBody>
      </p:sp>
      <p:pic>
        <p:nvPicPr>
          <p:cNvPr id="12" name="Picture 14" descr="feather-foundation"/>
          <p:cNvPicPr>
            <a:picLocks noChangeAspect="1" noChangeArrowheads="1"/>
          </p:cNvPicPr>
          <p:nvPr/>
        </p:nvPicPr>
        <p:blipFill>
          <a:blip r:embed="rId3" cstate="print"/>
          <a:srcRect l="65600" t="14802" r="11157" b="54471"/>
          <a:stretch>
            <a:fillRect/>
          </a:stretch>
        </p:blipFill>
        <p:spPr bwMode="auto">
          <a:xfrm>
            <a:off x="5940152" y="980728"/>
            <a:ext cx="2592288" cy="1657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1240B29-F687-4F45-9708-019B960494DF}"/>
          </a:extLst>
        </p:spPr>
      </p:pic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6156176" y="2420888"/>
            <a:ext cx="2016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kern="0" dirty="0" err="1" smtClean="0">
                <a:solidFill>
                  <a:srgbClr val="C00000"/>
                </a:solidFill>
              </a:rPr>
              <a:t>Alcide</a:t>
            </a:r>
            <a:r>
              <a:rPr lang="en-US" sz="1200" b="1" kern="0" dirty="0" smtClean="0">
                <a:solidFill>
                  <a:srgbClr val="C00000"/>
                </a:solidFill>
              </a:rPr>
              <a:t> De </a:t>
            </a:r>
            <a:r>
              <a:rPr lang="en-US" sz="1200" b="1" kern="0" dirty="0" err="1" smtClean="0">
                <a:solidFill>
                  <a:srgbClr val="C00000"/>
                </a:solidFill>
              </a:rPr>
              <a:t>Gasperi</a:t>
            </a:r>
            <a:endParaRPr lang="en-US" sz="1200" b="1" kern="0" dirty="0" smtClean="0">
              <a:solidFill>
                <a:srgbClr val="C00000"/>
              </a:solidFill>
            </a:endParaRPr>
          </a:p>
        </p:txBody>
      </p:sp>
      <p:sp>
        <p:nvSpPr>
          <p:cNvPr id="12302" name="Rectângulo 17"/>
          <p:cNvSpPr>
            <a:spLocks noChangeArrowheads="1"/>
          </p:cNvSpPr>
          <p:nvPr/>
        </p:nvSpPr>
        <p:spPr bwMode="auto">
          <a:xfrm>
            <a:off x="971600" y="3933056"/>
            <a:ext cx="2854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dirty="0"/>
              <a:t>Primeiro-Ministro britânico</a:t>
            </a:r>
          </a:p>
        </p:txBody>
      </p:sp>
      <p:sp>
        <p:nvSpPr>
          <p:cNvPr id="12303" name="Rectângulo 20"/>
          <p:cNvSpPr>
            <a:spLocks noChangeArrowheads="1"/>
          </p:cNvSpPr>
          <p:nvPr/>
        </p:nvSpPr>
        <p:spPr bwMode="auto">
          <a:xfrm>
            <a:off x="4788024" y="2636912"/>
            <a:ext cx="3997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/>
              <a:t> Primeiro-Ministro e de Ministro dos Negócios Estrangeiros da Itália</a:t>
            </a:r>
          </a:p>
        </p:txBody>
      </p:sp>
      <p:pic>
        <p:nvPicPr>
          <p:cNvPr id="16" name="Picture 14" descr="feather-foundation"/>
          <p:cNvPicPr>
            <a:picLocks noChangeAspect="1" noChangeArrowheads="1"/>
          </p:cNvPicPr>
          <p:nvPr/>
        </p:nvPicPr>
        <p:blipFill>
          <a:blip r:embed="rId3" cstate="print"/>
          <a:srcRect l="10747" t="14802" r="65080" b="53074"/>
          <a:stretch>
            <a:fillRect/>
          </a:stretch>
        </p:blipFill>
        <p:spPr bwMode="auto">
          <a:xfrm>
            <a:off x="5364088" y="3356992"/>
            <a:ext cx="2519362" cy="1379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1240B29-F687-4F45-9708-019B960494DF}"/>
          </a:extLst>
        </p:spPr>
      </p:pic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5796136" y="4437112"/>
            <a:ext cx="1800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kern="0" dirty="0" smtClean="0">
                <a:solidFill>
                  <a:srgbClr val="C00000"/>
                </a:solidFill>
              </a:rPr>
              <a:t>Konrad Adenauer</a:t>
            </a:r>
          </a:p>
        </p:txBody>
      </p:sp>
      <p:sp>
        <p:nvSpPr>
          <p:cNvPr id="12306" name="Rectângulo 21"/>
          <p:cNvSpPr>
            <a:spLocks noChangeArrowheads="1"/>
          </p:cNvSpPr>
          <p:nvPr/>
        </p:nvSpPr>
        <p:spPr bwMode="auto">
          <a:xfrm>
            <a:off x="5220072" y="4869160"/>
            <a:ext cx="324036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dirty="0"/>
              <a:t>Primeiro Chanceler da República Federal da Alemanha</a:t>
            </a:r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2E4EE-4679-4011-AB2F-9D3B5CE45717}" type="slidenum">
              <a:rPr lang="pt-PT" smtClean="0"/>
              <a:pPr>
                <a:defRPr/>
              </a:pPr>
              <a:t>5</a:t>
            </a:fld>
            <a:endParaRPr lang="pt-PT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Processo/etapas  de integração da UE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Comunidade Europeia do Carvão e </a:t>
            </a:r>
            <a:r>
              <a:rPr lang="pt-PT" dirty="0" smtClean="0"/>
              <a:t>Aço</a:t>
            </a:r>
            <a:endParaRPr lang="pt-PT" dirty="0"/>
          </a:p>
          <a:p>
            <a:r>
              <a:rPr lang="pt-PT" dirty="0"/>
              <a:t>Comunidade Económica </a:t>
            </a:r>
            <a:r>
              <a:rPr lang="pt-PT" dirty="0" smtClean="0"/>
              <a:t>Europeia</a:t>
            </a:r>
            <a:endParaRPr lang="pt-PT" dirty="0"/>
          </a:p>
          <a:p>
            <a:r>
              <a:rPr lang="pt-PT" dirty="0"/>
              <a:t>Ato Único </a:t>
            </a:r>
            <a:r>
              <a:rPr lang="pt-PT" dirty="0" smtClean="0"/>
              <a:t>Europeu</a:t>
            </a:r>
            <a:endParaRPr lang="pt-PT" dirty="0"/>
          </a:p>
          <a:p>
            <a:r>
              <a:rPr lang="pt-PT" dirty="0"/>
              <a:t>União Europeia - União Económica e Monetária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773717712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Tratados:</a:t>
            </a:r>
            <a:endParaRPr lang="pt-P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7" y="1904000"/>
            <a:ext cx="5256584" cy="394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63075788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980728"/>
            <a:ext cx="6584776" cy="11254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PT" dirty="0"/>
              <a:t>1950 – </a:t>
            </a:r>
            <a:r>
              <a:rPr lang="pt-PT" dirty="0" smtClean="0"/>
              <a:t>Declaração Schuman </a:t>
            </a:r>
            <a:r>
              <a:rPr lang="pt-PT" sz="2800" dirty="0" smtClean="0"/>
              <a:t>9 </a:t>
            </a:r>
            <a:r>
              <a:rPr lang="pt-PT" sz="2800" dirty="0"/>
              <a:t>de maio de </a:t>
            </a:r>
            <a:r>
              <a:rPr lang="pt-PT" sz="2800" dirty="0" smtClean="0"/>
              <a:t>1950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dirty="0"/>
              <a:t>Schuman propunha o controlo conjunto da produção do carvão e do aço (as matérias-primas mais importantes para a produção de armamento). </a:t>
            </a:r>
          </a:p>
          <a:p>
            <a:r>
              <a:rPr lang="pt-PT" dirty="0"/>
              <a:t>A ideia fundamental era a de que um país que não controlasse a produção de carvão e de aço não estaria em condições de declarar guerra a outro</a:t>
            </a:r>
            <a:r>
              <a:rPr lang="pt-PT" dirty="0" smtClean="0"/>
              <a:t>.</a:t>
            </a:r>
            <a:endParaRPr lang="pt-PT" dirty="0"/>
          </a:p>
          <a:p>
            <a:r>
              <a:rPr lang="pt-PT" dirty="0"/>
              <a:t>Foram então apresentadas pela primeira vez publicamente as ideias que conduziram à construção da União Europeia. 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3147100578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1951 – Tratado de Paris (CECA</a:t>
            </a:r>
            <a:r>
              <a:rPr lang="pt-PT" dirty="0" smtClean="0"/>
              <a:t>)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FFFF00"/>
              </a:buClr>
            </a:pPr>
            <a:r>
              <a:rPr lang="pt-PT" altLang="pt-PT" b="1" i="1" dirty="0"/>
              <a:t>Comunidade Europeia do Carvão e  do Aço</a:t>
            </a:r>
          </a:p>
          <a:p>
            <a:pPr algn="ctr">
              <a:buClr>
                <a:srgbClr val="FFFF00"/>
              </a:buClr>
            </a:pPr>
            <a:r>
              <a:rPr lang="pt-PT" altLang="pt-PT" b="1" dirty="0"/>
              <a:t>(18 de abril de 1951 – Paris )</a:t>
            </a:r>
          </a:p>
          <a:p>
            <a:pPr marL="342900" indent="-342900">
              <a:buClr>
                <a:schemeClr val="hlink"/>
              </a:buClr>
              <a:buSzPct val="70000"/>
              <a:buNone/>
              <a:defRPr/>
            </a:pPr>
            <a:r>
              <a:rPr lang="pt-PT" kern="0" dirty="0"/>
              <a:t>Seis países europeus criaram assim a Comunidade Europeia do Carvão e do Aço (CECA).</a:t>
            </a:r>
          </a:p>
          <a:p>
            <a:pPr marL="342900" indent="-342900">
              <a:buClr>
                <a:schemeClr val="hlink"/>
              </a:buClr>
              <a:buSzPct val="70000"/>
              <a:buNone/>
              <a:defRPr/>
            </a:pPr>
            <a:endParaRPr lang="pt-PT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buClr>
                <a:schemeClr val="hlink"/>
              </a:buClr>
              <a:buSzPct val="70000"/>
              <a:buNone/>
              <a:defRPr/>
            </a:pPr>
            <a:r>
              <a:rPr lang="pt-PT" dirty="0"/>
              <a:t>República Federal da Alemanha, Bélgica, França, Itália, Luxemburgo e Países Baixos. </a:t>
            </a:r>
            <a:endParaRPr lang="pt-PT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2295149427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Rigor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64</TotalTime>
  <Words>567</Words>
  <Application>Microsoft Office PowerPoint</Application>
  <PresentationFormat>Apresentação no Ecrã (4:3)</PresentationFormat>
  <Paragraphs>59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15</vt:i4>
      </vt:variant>
    </vt:vector>
  </HeadingPairs>
  <TitlesOfParts>
    <vt:vector size="16" baseType="lpstr">
      <vt:lpstr>Alta costura</vt:lpstr>
      <vt:lpstr>A construção da ue</vt:lpstr>
      <vt:lpstr>União Europeia</vt:lpstr>
      <vt:lpstr>Como nasceu a UE ?</vt:lpstr>
      <vt:lpstr>Quais são os princípios fundamentais da UE?</vt:lpstr>
      <vt:lpstr>Diapositivo 5</vt:lpstr>
      <vt:lpstr>Processo/etapas  de integração da UE</vt:lpstr>
      <vt:lpstr>Tratados:</vt:lpstr>
      <vt:lpstr>1950 – Declaração Schuman 9 de maio de 1950</vt:lpstr>
      <vt:lpstr>1951 – Tratado de Paris (CECA)</vt:lpstr>
      <vt:lpstr>1957 – Tratados de Roma (CEE e a Euratom)</vt:lpstr>
      <vt:lpstr>1992 – Tratado de Maastricht/Tratado da UE</vt:lpstr>
      <vt:lpstr>1997 – Tratado de Amesterdão</vt:lpstr>
      <vt:lpstr>2001 – Tratado de Nice</vt:lpstr>
      <vt:lpstr>2007 – Tratado de Lisboa</vt:lpstr>
      <vt:lpstr>Diapositivo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construção da ue</dc:title>
  <dc:creator>Professor</dc:creator>
  <cp:lastModifiedBy>User</cp:lastModifiedBy>
  <cp:revision>12</cp:revision>
  <dcterms:created xsi:type="dcterms:W3CDTF">2016-03-03T12:54:36Z</dcterms:created>
  <dcterms:modified xsi:type="dcterms:W3CDTF">2016-03-04T14:12:36Z</dcterms:modified>
</cp:coreProperties>
</file>