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5AC993F-A4B5-4577-9501-BA84C903CEFB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F693936-EE7B-4693-A5A1-D3C06AE0B68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993F-A4B5-4577-9501-BA84C903CEFB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3936-EE7B-4693-A5A1-D3C06AE0B68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993F-A4B5-4577-9501-BA84C903CEFB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3936-EE7B-4693-A5A1-D3C06AE0B68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5AC993F-A4B5-4577-9501-BA84C903CEFB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3936-EE7B-4693-A5A1-D3C06AE0B68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c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5AC993F-A4B5-4577-9501-BA84C903CEFB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F693936-EE7B-4693-A5A1-D3C06AE0B68F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11" name="Conexão rect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5AC993F-A4B5-4577-9501-BA84C903CEFB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F693936-EE7B-4693-A5A1-D3C06AE0B68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5AC993F-A4B5-4577-9501-BA84C903CEFB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F693936-EE7B-4693-A5A1-D3C06AE0B68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993F-A4B5-4577-9501-BA84C903CEFB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3936-EE7B-4693-A5A1-D3C06AE0B68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5AC993F-A4B5-4577-9501-BA84C903CEFB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F693936-EE7B-4693-A5A1-D3C06AE0B68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5AC993F-A4B5-4577-9501-BA84C903CEFB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F693936-EE7B-4693-A5A1-D3C06AE0B68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5AC993F-A4B5-4577-9501-BA84C903CEFB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F693936-EE7B-4693-A5A1-D3C06AE0B68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c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xão rect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5AC993F-A4B5-4577-9501-BA84C903CEFB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F693936-EE7B-4693-A5A1-D3C06AE0B68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278936" cy="1470025"/>
          </a:xfrm>
        </p:spPr>
        <p:txBody>
          <a:bodyPr>
            <a:noAutofit/>
          </a:bodyPr>
          <a:lstStyle/>
          <a:p>
            <a:pPr algn="ctr"/>
            <a:r>
              <a:rPr lang="pt-PT" sz="5400" dirty="0" smtClean="0">
                <a:latin typeface="Comic Sans MS" panose="030F0702030302020204" pitchFamily="66" charset="0"/>
              </a:rPr>
              <a:t>Alargamento da União Europeia</a:t>
            </a:r>
            <a:endParaRPr lang="pt-PT" sz="5400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92080" y="4365104"/>
            <a:ext cx="3744416" cy="2104393"/>
          </a:xfrm>
        </p:spPr>
        <p:txBody>
          <a:bodyPr>
            <a:noAutofit/>
          </a:bodyPr>
          <a:lstStyle/>
          <a:p>
            <a:pPr algn="ctr"/>
            <a:r>
              <a:rPr lang="pt-PT" sz="2800" b="1" dirty="0" smtClean="0">
                <a:latin typeface="Comic Sans MS" panose="030F0702030302020204" pitchFamily="66" charset="0"/>
              </a:rPr>
              <a:t>Trabalho Elaborado por: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pt-PT" sz="2800" b="1" dirty="0" smtClean="0">
                <a:latin typeface="Comic Sans MS" panose="030F0702030302020204" pitchFamily="66" charset="0"/>
              </a:rPr>
              <a:t>Cátia Silva nº4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pt-PT" sz="2800" b="1" dirty="0" smtClean="0">
                <a:latin typeface="Comic Sans MS" panose="030F0702030302020204" pitchFamily="66" charset="0"/>
              </a:rPr>
              <a:t>Tatiana Freitas nº9</a:t>
            </a:r>
            <a:endParaRPr lang="pt-PT" sz="2800" b="1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4859690" cy="349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529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>
                <a:latin typeface="Comic Sans MS" panose="030F0702030302020204" pitchFamily="66" charset="0"/>
              </a:rPr>
              <a:t>7ºAlargamento (2013)</a:t>
            </a:r>
            <a:endParaRPr lang="pt-PT" dirty="0">
              <a:latin typeface="Comic Sans MS" panose="030F0702030302020204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882808"/>
            <a:ext cx="8435280" cy="4572000"/>
          </a:xfrm>
        </p:spPr>
        <p:txBody>
          <a:bodyPr/>
          <a:lstStyle/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r>
              <a:rPr lang="pt-PT" sz="2800" dirty="0" smtClean="0">
                <a:latin typeface="Comic Sans MS" panose="030F0702030302020204" pitchFamily="66" charset="0"/>
              </a:rPr>
              <a:t>Croácia</a:t>
            </a:r>
            <a:endParaRPr lang="pt-PT" sz="2800" dirty="0">
              <a:latin typeface="Comic Sans MS" panose="030F0702030302020204" pitchFamily="66" charset="0"/>
            </a:endParaRPr>
          </a:p>
          <a:p>
            <a:endParaRPr lang="pt-P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6852088" cy="468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872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>
                <a:latin typeface="Comic Sans MS" panose="030F0702030302020204" pitchFamily="66" charset="0"/>
              </a:rPr>
              <a:t>Países que pretendem aderir à UE</a:t>
            </a:r>
            <a:endParaRPr lang="pt-PT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3" t="-878"/>
          <a:stretch/>
        </p:blipFill>
        <p:spPr bwMode="auto">
          <a:xfrm>
            <a:off x="755576" y="1842654"/>
            <a:ext cx="7488831" cy="486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394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sz="8800" dirty="0" smtClean="0">
                <a:latin typeface="Comic Sans MS" panose="030F0702030302020204" pitchFamily="66" charset="0"/>
              </a:rPr>
              <a:t>Fim!</a:t>
            </a:r>
            <a:endParaRPr lang="pt-PT" sz="8800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892480" cy="517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467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/>
          </a:bodyPr>
          <a:lstStyle/>
          <a:p>
            <a:pPr algn="just"/>
            <a:r>
              <a:rPr lang="pt-PT" sz="2800" dirty="0" smtClean="0">
                <a:latin typeface="Comic Sans MS" panose="030F0702030302020204" pitchFamily="66" charset="0"/>
              </a:rPr>
              <a:t>É o </a:t>
            </a:r>
            <a:r>
              <a:rPr lang="pt-PT" sz="2800" dirty="0">
                <a:latin typeface="Comic Sans MS" panose="030F0702030302020204" pitchFamily="66" charset="0"/>
              </a:rPr>
              <a:t>processo de expansão da União Europeia (UE), através da adesão de novos Estados-membros.</a:t>
            </a:r>
          </a:p>
          <a:p>
            <a:pPr algn="just"/>
            <a:endParaRPr lang="pt-PT" sz="2800" dirty="0">
              <a:latin typeface="Comic Sans MS" panose="030F0702030302020204" pitchFamily="66" charset="0"/>
            </a:endParaRPr>
          </a:p>
          <a:p>
            <a:pPr algn="just"/>
            <a:r>
              <a:rPr lang="pt-PT" sz="2800" dirty="0">
                <a:latin typeface="Comic Sans MS" panose="030F0702030302020204" pitchFamily="66" charset="0"/>
              </a:rPr>
              <a:t> Este processo começou com os seis países originais, que fundaram a Comunidade Europeia do Carvão e do Aço </a:t>
            </a:r>
            <a:r>
              <a:rPr lang="pt-PT" sz="2800" dirty="0" smtClean="0">
                <a:latin typeface="Comic Sans MS" panose="030F0702030302020204" pitchFamily="66" charset="0"/>
              </a:rPr>
              <a:t>em </a:t>
            </a:r>
            <a:r>
              <a:rPr lang="pt-PT" sz="2800" dirty="0">
                <a:latin typeface="Comic Sans MS" panose="030F0702030302020204" pitchFamily="66" charset="0"/>
              </a:rPr>
              <a:t>1952.</a:t>
            </a:r>
          </a:p>
          <a:p>
            <a:pPr algn="just"/>
            <a:endParaRPr lang="pt-PT" sz="2800" dirty="0">
              <a:latin typeface="Comic Sans MS" panose="030F0702030302020204" pitchFamily="66" charset="0"/>
            </a:endParaRPr>
          </a:p>
          <a:p>
            <a:pPr algn="just"/>
            <a:r>
              <a:rPr lang="pt-PT" sz="2800" dirty="0">
                <a:latin typeface="Comic Sans MS" panose="030F0702030302020204" pitchFamily="66" charset="0"/>
              </a:rPr>
              <a:t> Desde então, a adesão da UE cresceu para 28 membros com a expansão mais recente é a Croácia em 30 de junho de 2013.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1751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Estados membros fundadores da UE (1957)</a:t>
            </a:r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sz="2800" dirty="0" smtClean="0">
              <a:latin typeface="Comic Sans MS" panose="030F0702030302020204" pitchFamily="66" charset="0"/>
            </a:endParaRPr>
          </a:p>
          <a:p>
            <a:r>
              <a:rPr lang="pt-PT" sz="2800" dirty="0" smtClean="0">
                <a:latin typeface="Comic Sans MS" panose="030F0702030302020204" pitchFamily="66" charset="0"/>
              </a:rPr>
              <a:t>França                            </a:t>
            </a:r>
          </a:p>
          <a:p>
            <a:r>
              <a:rPr lang="pt-PT" sz="2800" dirty="0" smtClean="0">
                <a:latin typeface="Comic Sans MS" panose="030F0702030302020204" pitchFamily="66" charset="0"/>
              </a:rPr>
              <a:t>Alemanha</a:t>
            </a:r>
          </a:p>
          <a:p>
            <a:r>
              <a:rPr lang="pt-PT" sz="2800" dirty="0" smtClean="0">
                <a:latin typeface="Comic Sans MS" panose="030F0702030302020204" pitchFamily="66" charset="0"/>
              </a:rPr>
              <a:t>Bélgica</a:t>
            </a:r>
          </a:p>
          <a:p>
            <a:r>
              <a:rPr lang="pt-PT" sz="2800" dirty="0" smtClean="0">
                <a:latin typeface="Comic Sans MS" panose="030F0702030302020204" pitchFamily="66" charset="0"/>
              </a:rPr>
              <a:t>Itália</a:t>
            </a:r>
          </a:p>
          <a:p>
            <a:r>
              <a:rPr lang="pt-PT" sz="2800" dirty="0" smtClean="0">
                <a:latin typeface="Comic Sans MS" panose="030F0702030302020204" pitchFamily="66" charset="0"/>
              </a:rPr>
              <a:t>Luxemburgo</a:t>
            </a:r>
          </a:p>
          <a:p>
            <a:r>
              <a:rPr lang="pt-PT" sz="2800" dirty="0" smtClean="0">
                <a:latin typeface="Comic Sans MS" panose="030F0702030302020204" pitchFamily="66" charset="0"/>
              </a:rPr>
              <a:t>Holanda</a:t>
            </a:r>
            <a:endParaRPr lang="pt-PT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2263" y="2060848"/>
            <a:ext cx="5795346" cy="378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014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1º Alargamento (1973)</a:t>
            </a:r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pt-PT" dirty="0"/>
          </a:p>
          <a:p>
            <a:r>
              <a:rPr lang="pt-PT" sz="2800" dirty="0" smtClean="0">
                <a:latin typeface="Comic Sans MS" panose="030F0702030302020204" pitchFamily="66" charset="0"/>
              </a:rPr>
              <a:t>Dinamarca</a:t>
            </a:r>
          </a:p>
          <a:p>
            <a:endParaRPr lang="pt-PT" sz="2800" dirty="0" smtClean="0">
              <a:latin typeface="Comic Sans MS" panose="030F0702030302020204" pitchFamily="66" charset="0"/>
            </a:endParaRPr>
          </a:p>
          <a:p>
            <a:r>
              <a:rPr lang="pt-PT" sz="2800" dirty="0" smtClean="0">
                <a:latin typeface="Comic Sans MS" panose="030F0702030302020204" pitchFamily="66" charset="0"/>
              </a:rPr>
              <a:t>Irlanda </a:t>
            </a:r>
          </a:p>
          <a:p>
            <a:endParaRPr lang="pt-PT" sz="2800" dirty="0" smtClean="0">
              <a:latin typeface="Comic Sans MS" panose="030F0702030302020204" pitchFamily="66" charset="0"/>
            </a:endParaRPr>
          </a:p>
          <a:p>
            <a:r>
              <a:rPr lang="pt-PT" sz="2800" dirty="0" smtClean="0">
                <a:latin typeface="Comic Sans MS" panose="030F0702030302020204" pitchFamily="66" charset="0"/>
              </a:rPr>
              <a:t>Reino Unido</a:t>
            </a:r>
            <a:endParaRPr lang="pt-PT" sz="2800" dirty="0">
              <a:latin typeface="Comic Sans MS" panose="030F0702030302020204" pitchFamily="66" charset="0"/>
            </a:endParaRPr>
          </a:p>
          <a:p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590029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exão recta unidireccional 5"/>
          <p:cNvCxnSpPr/>
          <p:nvPr/>
        </p:nvCxnSpPr>
        <p:spPr>
          <a:xfrm>
            <a:off x="3347864" y="3429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756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 smtClean="0">
                <a:latin typeface="Comic Sans MS" panose="030F0702030302020204" pitchFamily="66" charset="0"/>
              </a:rPr>
              <a:t>2ºAlargamento (1981)</a:t>
            </a:r>
            <a:endParaRPr lang="pt-PT" dirty="0">
              <a:latin typeface="Comic Sans MS" panose="030F0702030302020204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4000"/>
          </a:xfrm>
        </p:spPr>
        <p:txBody>
          <a:bodyPr>
            <a:normAutofit/>
          </a:bodyPr>
          <a:lstStyle/>
          <a:p>
            <a:endParaRPr lang="pt-PT" sz="2800" dirty="0" smtClean="0">
              <a:latin typeface="Comic Sans MS" panose="030F0702030302020204" pitchFamily="66" charset="0"/>
            </a:endParaRPr>
          </a:p>
          <a:p>
            <a:endParaRPr lang="pt-PT" sz="2800" dirty="0">
              <a:latin typeface="Comic Sans MS" panose="030F0702030302020204" pitchFamily="66" charset="0"/>
            </a:endParaRPr>
          </a:p>
          <a:p>
            <a:endParaRPr lang="pt-PT" sz="2800" dirty="0" smtClean="0">
              <a:latin typeface="Comic Sans MS" panose="030F0702030302020204" pitchFamily="66" charset="0"/>
            </a:endParaRPr>
          </a:p>
          <a:p>
            <a:endParaRPr lang="pt-PT" sz="2800" dirty="0">
              <a:latin typeface="Comic Sans MS" panose="030F0702030302020204" pitchFamily="66" charset="0"/>
            </a:endParaRPr>
          </a:p>
          <a:p>
            <a:r>
              <a:rPr lang="pt-PT" sz="2800" dirty="0" smtClean="0">
                <a:latin typeface="Comic Sans MS" panose="030F0702030302020204" pitchFamily="66" charset="0"/>
              </a:rPr>
              <a:t>Grécia</a:t>
            </a:r>
          </a:p>
          <a:p>
            <a:pPr marL="64008" indent="0">
              <a:buNone/>
            </a:pPr>
            <a:endParaRPr lang="pt-PT" sz="28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703" y="1988840"/>
            <a:ext cx="6949979" cy="439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295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>
                <a:latin typeface="Comic Sans MS" panose="030F0702030302020204" pitchFamily="66" charset="0"/>
              </a:rPr>
              <a:t>3ºAlargamento (1986)</a:t>
            </a:r>
            <a:endParaRPr lang="pt-PT" dirty="0">
              <a:latin typeface="Comic Sans MS" panose="030F0702030302020204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pt-PT" dirty="0" smtClean="0"/>
          </a:p>
          <a:p>
            <a:r>
              <a:rPr lang="pt-PT" sz="2800" dirty="0" smtClean="0">
                <a:latin typeface="Comic Sans MS" panose="030F0702030302020204" pitchFamily="66" charset="0"/>
              </a:rPr>
              <a:t>Portugal</a:t>
            </a:r>
          </a:p>
          <a:p>
            <a:endParaRPr lang="pt-PT" sz="2800" dirty="0" smtClean="0">
              <a:latin typeface="Comic Sans MS" panose="030F0702030302020204" pitchFamily="66" charset="0"/>
            </a:endParaRPr>
          </a:p>
          <a:p>
            <a:endParaRPr lang="pt-PT" sz="2800" dirty="0" smtClean="0">
              <a:latin typeface="Comic Sans MS" panose="030F0702030302020204" pitchFamily="66" charset="0"/>
            </a:endParaRPr>
          </a:p>
          <a:p>
            <a:endParaRPr lang="pt-PT" sz="2800" dirty="0">
              <a:latin typeface="Comic Sans MS" panose="030F0702030302020204" pitchFamily="66" charset="0"/>
            </a:endParaRPr>
          </a:p>
          <a:p>
            <a:r>
              <a:rPr lang="pt-PT" sz="2800" dirty="0" smtClean="0">
                <a:latin typeface="Comic Sans MS" panose="030F0702030302020204" pitchFamily="66" charset="0"/>
              </a:rPr>
              <a:t>Espanha</a:t>
            </a:r>
            <a:endParaRPr lang="pt-PT" sz="28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9176" y="2132855"/>
            <a:ext cx="6728518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098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>
                <a:latin typeface="Comic Sans MS" panose="030F0702030302020204" pitchFamily="66" charset="0"/>
              </a:rPr>
              <a:t>4ºAlargamento (1995)</a:t>
            </a:r>
            <a:endParaRPr lang="pt-PT" dirty="0">
              <a:latin typeface="Comic Sans MS" panose="030F0702030302020204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  <a:p>
            <a:r>
              <a:rPr lang="pt-PT" sz="2800" dirty="0" smtClean="0">
                <a:latin typeface="Comic Sans MS" panose="030F0702030302020204" pitchFamily="66" charset="0"/>
              </a:rPr>
              <a:t>Áustria</a:t>
            </a:r>
          </a:p>
          <a:p>
            <a:endParaRPr lang="pt-PT" sz="2800" dirty="0" smtClean="0">
              <a:latin typeface="Comic Sans MS" panose="030F0702030302020204" pitchFamily="66" charset="0"/>
            </a:endParaRPr>
          </a:p>
          <a:p>
            <a:r>
              <a:rPr lang="pt-PT" sz="2800" dirty="0" smtClean="0">
                <a:latin typeface="Comic Sans MS" panose="030F0702030302020204" pitchFamily="66" charset="0"/>
              </a:rPr>
              <a:t>Finlândia</a:t>
            </a:r>
          </a:p>
          <a:p>
            <a:pPr marL="64008" indent="0">
              <a:buNone/>
            </a:pPr>
            <a:r>
              <a:rPr lang="pt-PT" sz="28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pt-PT" sz="2800" dirty="0" smtClean="0">
                <a:latin typeface="Comic Sans MS" panose="030F0702030302020204" pitchFamily="66" charset="0"/>
              </a:rPr>
              <a:t> </a:t>
            </a:r>
            <a:r>
              <a:rPr lang="pt-PT" sz="2800" dirty="0">
                <a:latin typeface="Comic Sans MS" panose="030F0702030302020204" pitchFamily="66" charset="0"/>
              </a:rPr>
              <a:t>Suécia</a:t>
            </a:r>
          </a:p>
          <a:p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9806" y="1988840"/>
            <a:ext cx="6731846" cy="442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514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>
                <a:latin typeface="Comic Sans MS" panose="030F0702030302020204" pitchFamily="66" charset="0"/>
              </a:rPr>
              <a:t>5ºAlargamento (2004)</a:t>
            </a:r>
            <a:endParaRPr lang="pt-PT" dirty="0">
              <a:latin typeface="Comic Sans MS" panose="030F0702030302020204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 smtClean="0">
                <a:latin typeface="Comic Sans MS" panose="030F0702030302020204" pitchFamily="66" charset="0"/>
              </a:rPr>
              <a:t>Chipre</a:t>
            </a:r>
          </a:p>
          <a:p>
            <a:r>
              <a:rPr lang="pt-PT" dirty="0" smtClean="0">
                <a:latin typeface="Comic Sans MS" panose="030F0702030302020204" pitchFamily="66" charset="0"/>
              </a:rPr>
              <a:t> Eslováquia</a:t>
            </a:r>
          </a:p>
          <a:p>
            <a:r>
              <a:rPr lang="pt-PT" dirty="0" smtClean="0">
                <a:latin typeface="Comic Sans MS" panose="030F0702030302020204" pitchFamily="66" charset="0"/>
              </a:rPr>
              <a:t> Eslovénia</a:t>
            </a:r>
          </a:p>
          <a:p>
            <a:r>
              <a:rPr lang="pt-PT" dirty="0" smtClean="0">
                <a:latin typeface="Comic Sans MS" panose="030F0702030302020204" pitchFamily="66" charset="0"/>
              </a:rPr>
              <a:t> Estónia</a:t>
            </a:r>
          </a:p>
          <a:p>
            <a:r>
              <a:rPr lang="pt-PT" dirty="0" smtClean="0">
                <a:latin typeface="Comic Sans MS" panose="030F0702030302020204" pitchFamily="66" charset="0"/>
              </a:rPr>
              <a:t> Hungria</a:t>
            </a:r>
          </a:p>
          <a:p>
            <a:r>
              <a:rPr lang="pt-PT" dirty="0" smtClean="0">
                <a:latin typeface="Comic Sans MS" panose="030F0702030302020204" pitchFamily="66" charset="0"/>
              </a:rPr>
              <a:t> Letónia</a:t>
            </a:r>
          </a:p>
          <a:p>
            <a:r>
              <a:rPr lang="pt-PT" dirty="0" smtClean="0">
                <a:latin typeface="Comic Sans MS" panose="030F0702030302020204" pitchFamily="66" charset="0"/>
              </a:rPr>
              <a:t> Lituânia</a:t>
            </a:r>
          </a:p>
          <a:p>
            <a:r>
              <a:rPr lang="pt-PT" dirty="0" smtClean="0">
                <a:latin typeface="Comic Sans MS" panose="030F0702030302020204" pitchFamily="66" charset="0"/>
              </a:rPr>
              <a:t> Malta</a:t>
            </a:r>
          </a:p>
          <a:p>
            <a:r>
              <a:rPr lang="pt-PT" dirty="0" smtClean="0">
                <a:latin typeface="Comic Sans MS" panose="030F0702030302020204" pitchFamily="66" charset="0"/>
              </a:rPr>
              <a:t> </a:t>
            </a:r>
            <a:r>
              <a:rPr lang="pt-PT" dirty="0">
                <a:latin typeface="Comic Sans MS" panose="030F0702030302020204" pitchFamily="66" charset="0"/>
              </a:rPr>
              <a:t>Polónia </a:t>
            </a:r>
            <a:endParaRPr lang="pt-PT" dirty="0" smtClean="0">
              <a:latin typeface="Comic Sans MS" panose="030F0702030302020204" pitchFamily="66" charset="0"/>
            </a:endParaRPr>
          </a:p>
          <a:p>
            <a:r>
              <a:rPr lang="pt-PT" dirty="0" smtClean="0">
                <a:latin typeface="Comic Sans MS" panose="030F0702030302020204" pitchFamily="66" charset="0"/>
              </a:rPr>
              <a:t> </a:t>
            </a:r>
            <a:r>
              <a:rPr lang="pt-PT" dirty="0">
                <a:latin typeface="Comic Sans MS" panose="030F0702030302020204" pitchFamily="66" charset="0"/>
              </a:rPr>
              <a:t>República Checa</a:t>
            </a:r>
          </a:p>
          <a:p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6336704" cy="419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490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>
                <a:latin typeface="Comic Sans MS" panose="030F0702030302020204" pitchFamily="66" charset="0"/>
              </a:rPr>
              <a:t>6ºAlargamento (2007)</a:t>
            </a:r>
            <a:endParaRPr lang="pt-PT" dirty="0">
              <a:latin typeface="Comic Sans MS" panose="030F0702030302020204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r>
              <a:rPr lang="pt-PT" sz="2800" dirty="0" smtClean="0">
                <a:latin typeface="Comic Sans MS" panose="030F0702030302020204" pitchFamily="66" charset="0"/>
              </a:rPr>
              <a:t>Bulgária </a:t>
            </a:r>
          </a:p>
          <a:p>
            <a:endParaRPr lang="pt-PT" sz="2800" dirty="0">
              <a:latin typeface="Comic Sans MS" panose="030F0702030302020204" pitchFamily="66" charset="0"/>
            </a:endParaRPr>
          </a:p>
          <a:p>
            <a:endParaRPr lang="pt-PT" sz="2800" dirty="0" smtClean="0">
              <a:latin typeface="Comic Sans MS" panose="030F0702030302020204" pitchFamily="66" charset="0"/>
            </a:endParaRPr>
          </a:p>
          <a:p>
            <a:r>
              <a:rPr lang="pt-PT" sz="2800" dirty="0" smtClean="0">
                <a:latin typeface="Comic Sans MS" panose="030F0702030302020204" pitchFamily="66" charset="0"/>
              </a:rPr>
              <a:t>Roménia</a:t>
            </a:r>
            <a:endParaRPr lang="pt-PT" sz="2800" dirty="0">
              <a:latin typeface="Comic Sans MS" panose="030F0702030302020204" pitchFamily="66" charset="0"/>
            </a:endParaRPr>
          </a:p>
          <a:p>
            <a:endParaRPr lang="pt-PT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30606"/>
            <a:ext cx="6693205" cy="442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196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ia">
  <a:themeElements>
    <a:clrScheme name="Personalizado 2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FFFF00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84B2F6"/>
      </a:folHlink>
    </a:clrScheme>
    <a:fontScheme name="Energi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ia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84</TotalTime>
  <Words>106</Words>
  <Application>Microsoft Office PowerPoint</Application>
  <PresentationFormat>Apresentação no Ecrã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Energia</vt:lpstr>
      <vt:lpstr>Alargamento da União Europeia</vt:lpstr>
      <vt:lpstr>Diapositivo 2</vt:lpstr>
      <vt:lpstr>Estados membros fundadores da UE (1957)</vt:lpstr>
      <vt:lpstr>1º Alargamento (1973)</vt:lpstr>
      <vt:lpstr>2ºAlargamento (1981)</vt:lpstr>
      <vt:lpstr>3ºAlargamento (1986)</vt:lpstr>
      <vt:lpstr>4ºAlargamento (1995)</vt:lpstr>
      <vt:lpstr>5ºAlargamento (2004)</vt:lpstr>
      <vt:lpstr>6ºAlargamento (2007)</vt:lpstr>
      <vt:lpstr>7ºAlargamento (2013)</vt:lpstr>
      <vt:lpstr>Países que pretendem aderir à UE</vt:lpstr>
      <vt:lpstr>Fim!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Alargamento da União Europeia</dc:title>
  <dc:creator>Utilizador do Windows</dc:creator>
  <cp:lastModifiedBy>User</cp:lastModifiedBy>
  <cp:revision>12</cp:revision>
  <dcterms:created xsi:type="dcterms:W3CDTF">2016-03-03T12:24:00Z</dcterms:created>
  <dcterms:modified xsi:type="dcterms:W3CDTF">2016-03-03T23:26:49Z</dcterms:modified>
</cp:coreProperties>
</file>