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</p:sldIdLst>
  <p:sldSz cx="9144000" cy="6858000" type="screen4x3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Sem Estilo, Sem Grelh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Sem Estilo, Tabela com Grelh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E9639D4-E3E2-4D34-9284-5A2195B3D0D7}" styleName="Estilo Clar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16DA210-FB5B-4158-B5E0-FEB733F419BA}" styleName="Estilo Clar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C22544A-7EE6-4342-B048-85BDC9FD1C3A}" styleName="Estilo Médio 2 - Destaqu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202B0CA-FC54-4496-8BCA-5EF66A818D29}" styleName="Estilo Escuro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D7AC3CCA-C797-4891-BE02-D94E43425B78}" styleName="Estilo Médio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9CF1AB2-1976-4502-BF36-3FF5EA218861}" styleName="Estilo Médio 4 - Destaqu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A107856-5554-42FB-B03E-39F5DBC370BA}" styleName="Estilo Médio 4 - Destaque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5DA37D80-6434-44D0-A028-1B22A696006F}" styleName="Estilo Claro 3 - Destaque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5BC48D-A33C-461E-A01C-B9DD52FC9140}" type="datetimeFigureOut">
              <a:rPr lang="pt-PT" smtClean="0"/>
              <a:t>03/03/2016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931964-26A6-4ADC-B9AD-BDEFD1619AE1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712334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931964-26A6-4ADC-B9AD-BDEFD1619AE1}" type="slidenum">
              <a:rPr lang="pt-PT" smtClean="0"/>
              <a:t>5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8618180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PT" smtClean="0"/>
              <a:t>Faça clique para editar o estilo</a:t>
            </a:r>
            <a:endParaRPr kumimoji="0" lang="en-US"/>
          </a:p>
        </p:txBody>
      </p:sp>
      <p:sp>
        <p:nvSpPr>
          <p:cNvPr id="28" name="Marcador de Posição da Data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F05F1FCE-9053-45C6-8551-D3DEB81EA918}" type="datetimeFigureOut">
              <a:rPr lang="pt-PT" smtClean="0"/>
              <a:t>03/03/2016</a:t>
            </a:fld>
            <a:endParaRPr lang="pt-PT"/>
          </a:p>
        </p:txBody>
      </p:sp>
      <p:sp>
        <p:nvSpPr>
          <p:cNvPr id="17" name="Marcador de Posição do Rodapé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pt-PT"/>
          </a:p>
        </p:txBody>
      </p:sp>
      <p:sp>
        <p:nvSpPr>
          <p:cNvPr id="29" name="Marcador de Posição do Número do Diapositivo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D3F9DA7F-22B6-4A85-9B73-5857BEDC5696}" type="slidenum">
              <a:rPr lang="pt-PT" smtClean="0"/>
              <a:t>‹nº›</a:t>
            </a:fld>
            <a:endParaRPr lang="pt-PT"/>
          </a:p>
        </p:txBody>
      </p:sp>
      <p:sp>
        <p:nvSpPr>
          <p:cNvPr id="21" name="Rectângulo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Rectângulo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Rectângulo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ângulo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F1FCE-9053-45C6-8551-D3DEB81EA918}" type="datetimeFigureOut">
              <a:rPr lang="pt-PT" smtClean="0"/>
              <a:t>03/03/2016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9DA7F-22B6-4A85-9B73-5857BEDC5696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F1FCE-9053-45C6-8551-D3DEB81EA918}" type="datetimeFigureOut">
              <a:rPr lang="pt-PT" smtClean="0"/>
              <a:t>03/03/2016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9DA7F-22B6-4A85-9B73-5857BEDC5696}" type="slidenum">
              <a:rPr lang="pt-PT" smtClean="0"/>
              <a:t>‹nº›</a:t>
            </a:fld>
            <a:endParaRPr lang="pt-PT"/>
          </a:p>
        </p:txBody>
      </p:sp>
      <p:sp>
        <p:nvSpPr>
          <p:cNvPr id="7" name="Conexão recta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riângulo isósceles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Conexão recta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F1FCE-9053-45C6-8551-D3DEB81EA918}" type="datetimeFigureOut">
              <a:rPr lang="pt-PT" smtClean="0"/>
              <a:t>03/03/2016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9DA7F-22B6-4A85-9B73-5857BEDC5696}" type="slidenum">
              <a:rPr lang="pt-PT" smtClean="0"/>
              <a:t>‹nº›</a:t>
            </a:fld>
            <a:endParaRPr lang="pt-PT"/>
          </a:p>
        </p:txBody>
      </p:sp>
      <p:sp>
        <p:nvSpPr>
          <p:cNvPr id="8" name="Marcador de Posição de Conteúdo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cçã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PT" smtClean="0"/>
              <a:t>Clique para editar os estilos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F05F1FCE-9053-45C6-8551-D3DEB81EA918}" type="datetimeFigureOut">
              <a:rPr lang="pt-PT" smtClean="0"/>
              <a:t>03/03/2016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D3F9DA7F-22B6-4A85-9B73-5857BEDC5696}" type="slidenum">
              <a:rPr lang="pt-PT" smtClean="0"/>
              <a:t>‹nº›</a:t>
            </a:fld>
            <a:endParaRPr lang="pt-PT"/>
          </a:p>
        </p:txBody>
      </p:sp>
      <p:sp>
        <p:nvSpPr>
          <p:cNvPr id="7" name="Rectângulo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ângulo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F1FCE-9053-45C6-8551-D3DEB81EA918}" type="datetimeFigureOut">
              <a:rPr lang="pt-PT" smtClean="0"/>
              <a:t>03/03/2016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9DA7F-22B6-4A85-9B73-5857BEDC5696}" type="slidenum">
              <a:rPr lang="pt-PT" smtClean="0"/>
              <a:t>‹nº›</a:t>
            </a:fld>
            <a:endParaRPr lang="pt-PT"/>
          </a:p>
        </p:txBody>
      </p:sp>
      <p:sp>
        <p:nvSpPr>
          <p:cNvPr id="9" name="Marcador de Posição de Conteúdo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11" name="Marcador de Posição de Conteúdo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PT" smtClean="0"/>
              <a:t>Clique para editar os estilos</a:t>
            </a:r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PT" smtClean="0"/>
              <a:t>Clique para editar os estilos</a:t>
            </a:r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F1FCE-9053-45C6-8551-D3DEB81EA918}" type="datetimeFigureOut">
              <a:rPr lang="pt-PT" smtClean="0"/>
              <a:t>03/03/2016</a:t>
            </a:fld>
            <a:endParaRPr lang="pt-PT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9DA7F-22B6-4A85-9B73-5857BEDC5696}" type="slidenum">
              <a:rPr lang="pt-PT" smtClean="0"/>
              <a:t>‹nº›</a:t>
            </a:fld>
            <a:endParaRPr lang="pt-PT"/>
          </a:p>
        </p:txBody>
      </p:sp>
      <p:sp>
        <p:nvSpPr>
          <p:cNvPr id="11" name="Marcador de Posição de Conteúdo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13" name="Marcador de Posição de Conteúdo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F1FCE-9053-45C6-8551-D3DEB81EA918}" type="datetimeFigureOut">
              <a:rPr lang="pt-PT" smtClean="0"/>
              <a:t>03/03/2016</a:t>
            </a:fld>
            <a:endParaRPr lang="pt-PT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9DA7F-22B6-4A85-9B73-5857BEDC5696}" type="slidenum">
              <a:rPr lang="pt-PT" smtClean="0"/>
              <a:t>‹nº›</a:t>
            </a:fld>
            <a:endParaRPr lang="pt-PT"/>
          </a:p>
        </p:txBody>
      </p:sp>
      <p:sp>
        <p:nvSpPr>
          <p:cNvPr id="6" name="Triângulo isósceles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F1FCE-9053-45C6-8551-D3DEB81EA918}" type="datetimeFigureOut">
              <a:rPr lang="pt-PT" smtClean="0"/>
              <a:t>03/03/2016</a:t>
            </a:fld>
            <a:endParaRPr lang="pt-PT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9DA7F-22B6-4A85-9B73-5857BEDC5696}" type="slidenum">
              <a:rPr lang="pt-PT" smtClean="0"/>
              <a:t>‹nº›</a:t>
            </a:fld>
            <a:endParaRPr lang="pt-PT"/>
          </a:p>
        </p:txBody>
      </p:sp>
      <p:sp>
        <p:nvSpPr>
          <p:cNvPr id="5" name="Conexão recta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riângulo isósceles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F1FCE-9053-45C6-8551-D3DEB81EA918}" type="datetimeFigureOut">
              <a:rPr lang="pt-PT" smtClean="0"/>
              <a:t>03/03/2016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9DA7F-22B6-4A85-9B73-5857BEDC5696}" type="slidenum">
              <a:rPr lang="pt-PT" smtClean="0"/>
              <a:t>‹nº›</a:t>
            </a:fld>
            <a:endParaRPr lang="pt-PT"/>
          </a:p>
        </p:txBody>
      </p:sp>
      <p:sp>
        <p:nvSpPr>
          <p:cNvPr id="8" name="Conexão recta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Conexão recta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Triângulo isósceles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Marcador de Posição de Conteúdo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pt-PT" smtClean="0"/>
              <a:t>Clique no ícone para adicionar uma imagem</a:t>
            </a:r>
            <a:endParaRPr kumimoji="0" lang="en-US" dirty="0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F1FCE-9053-45C6-8551-D3DEB81EA918}" type="datetimeFigureOut">
              <a:rPr lang="pt-PT" smtClean="0"/>
              <a:t>03/03/2016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9DA7F-22B6-4A85-9B73-5857BEDC5696}" type="slidenum">
              <a:rPr lang="pt-PT" smtClean="0"/>
              <a:t>‹nº›</a:t>
            </a:fld>
            <a:endParaRPr lang="pt-PT"/>
          </a:p>
        </p:txBody>
      </p:sp>
      <p:sp>
        <p:nvSpPr>
          <p:cNvPr id="8" name="Conexão recta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riângulo isósceles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ângulo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Marcador de Posição do Título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13" name="Marcador de Posição do Texto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PT" smtClean="0"/>
              <a:t>Clique para editar os estilos</a:t>
            </a:r>
          </a:p>
          <a:p>
            <a:pPr lvl="1" eaLnBrk="1" latinLnBrk="0" hangingPunct="1"/>
            <a:r>
              <a:rPr kumimoji="0" lang="pt-PT" smtClean="0"/>
              <a:t>Segundo nível</a:t>
            </a:r>
          </a:p>
          <a:p>
            <a:pPr lvl="2" eaLnBrk="1" latinLnBrk="0" hangingPunct="1"/>
            <a:r>
              <a:rPr kumimoji="0" lang="pt-PT" smtClean="0"/>
              <a:t>Terceiro nível</a:t>
            </a:r>
          </a:p>
          <a:p>
            <a:pPr lvl="3" eaLnBrk="1" latinLnBrk="0" hangingPunct="1"/>
            <a:r>
              <a:rPr kumimoji="0" lang="pt-PT" smtClean="0"/>
              <a:t>Quarto nível</a:t>
            </a:r>
          </a:p>
          <a:p>
            <a:pPr lvl="4" eaLnBrk="1" latinLnBrk="0" hangingPunct="1"/>
            <a:r>
              <a:rPr kumimoji="0" lang="pt-PT" smtClean="0"/>
              <a:t>Quinto nível</a:t>
            </a:r>
            <a:endParaRPr kumimoji="0" lang="en-US"/>
          </a:p>
        </p:txBody>
      </p:sp>
      <p:sp>
        <p:nvSpPr>
          <p:cNvPr id="14" name="Marcador de Posição da Data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F05F1FCE-9053-45C6-8551-D3DEB81EA918}" type="datetimeFigureOut">
              <a:rPr lang="pt-PT" smtClean="0"/>
              <a:t>03/03/2016</a:t>
            </a:fld>
            <a:endParaRPr lang="pt-PT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pt-PT"/>
          </a:p>
        </p:txBody>
      </p:sp>
      <p:sp>
        <p:nvSpPr>
          <p:cNvPr id="23" name="Marcador de Posição do Número do Diapositivo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D3F9DA7F-22B6-4A85-9B73-5857BEDC5696}" type="slidenum">
              <a:rPr lang="pt-PT" smtClean="0"/>
              <a:t>‹nº›</a:t>
            </a:fld>
            <a:endParaRPr lang="pt-PT"/>
          </a:p>
        </p:txBody>
      </p:sp>
      <p:sp>
        <p:nvSpPr>
          <p:cNvPr id="28" name="Conexão recta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Conexão recta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Triângulo isósceles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259632" y="3789040"/>
            <a:ext cx="6858000" cy="990600"/>
          </a:xfrm>
        </p:spPr>
        <p:txBody>
          <a:bodyPr>
            <a:normAutofit fontScale="90000"/>
          </a:bodyPr>
          <a:lstStyle/>
          <a:p>
            <a:r>
              <a:rPr lang="pt-PT" dirty="0" smtClean="0"/>
              <a:t>Instituições da União Europeia e a Cidadania </a:t>
            </a:r>
            <a:endParaRPr lang="pt-PT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043608" y="5085184"/>
            <a:ext cx="3761656" cy="5334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PT" sz="1800" dirty="0" smtClean="0"/>
              <a:t>Adriano Pereira | Mónica Silva</a:t>
            </a:r>
            <a:endParaRPr lang="pt-PT" sz="1800" dirty="0"/>
          </a:p>
        </p:txBody>
      </p:sp>
    </p:spTree>
    <p:extLst>
      <p:ext uri="{BB962C8B-B14F-4D97-AF65-F5344CB8AC3E}">
        <p14:creationId xmlns:p14="http://schemas.microsoft.com/office/powerpoint/2010/main" val="320278873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pt-PT" dirty="0" smtClean="0">
                <a:solidFill>
                  <a:schemeClr val="tx1"/>
                </a:solidFill>
              </a:rPr>
              <a:t>Instituições da União Europeia</a:t>
            </a:r>
            <a:endParaRPr lang="pt-PT" dirty="0">
              <a:solidFill>
                <a:schemeClr val="tx1"/>
              </a:solidFill>
            </a:endParaRPr>
          </a:p>
        </p:txBody>
      </p:sp>
      <p:graphicFrame>
        <p:nvGraphicFramePr>
          <p:cNvPr id="8" name="Marcador de Posição de Conteúdo 7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952484890"/>
              </p:ext>
            </p:extLst>
          </p:nvPr>
        </p:nvGraphicFramePr>
        <p:xfrm>
          <a:off x="467544" y="1988840"/>
          <a:ext cx="8280920" cy="3571240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4140460"/>
                <a:gridCol w="4140460"/>
              </a:tblGrid>
              <a:tr h="370840">
                <a:tc>
                  <a:txBody>
                    <a:bodyPr/>
                    <a:lstStyle/>
                    <a:p>
                      <a:r>
                        <a:rPr lang="pt-PT" b="0" dirty="0" smtClean="0"/>
                        <a:t>Parlamento Europeu</a:t>
                      </a:r>
                      <a:endParaRPr lang="pt-PT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pt-PT" b="0" kern="1200" dirty="0" smtClean="0">
                          <a:effectLst/>
                        </a:rPr>
                        <a:t>Representa os cidadãos da União Europeia</a:t>
                      </a:r>
                      <a:endParaRPr lang="pt-PT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PT" dirty="0" smtClean="0"/>
                        <a:t>Comissão Europeia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pt-PT" kern="1200" dirty="0" smtClean="0">
                          <a:effectLst/>
                        </a:rPr>
                        <a:t>Defende os valores da União Europeia</a:t>
                      </a:r>
                      <a:endParaRPr lang="pt-PT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PT" dirty="0" smtClean="0"/>
                        <a:t>Conselho da União Europeia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pt-PT" kern="1200" dirty="0" smtClean="0">
                          <a:effectLst/>
                        </a:rPr>
                        <a:t>Representa os governos nacionais</a:t>
                      </a:r>
                      <a:endParaRPr lang="pt-PT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PT" dirty="0" smtClean="0"/>
                        <a:t>Conselho Europeu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pt-PT" kern="1200" dirty="0" smtClean="0">
                          <a:effectLst/>
                        </a:rPr>
                        <a:t>Define as orientações políticas gerais da União Europeia</a:t>
                      </a:r>
                      <a:endParaRPr lang="pt-PT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PT" dirty="0" smtClean="0"/>
                        <a:t>Tribunal de Justiça das Comunidades Europeias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pt-PT" kern="1200" dirty="0" smtClean="0">
                          <a:effectLst/>
                        </a:rPr>
                        <a:t>Assegura o cumprimento da legislação europeia</a:t>
                      </a:r>
                      <a:endParaRPr lang="pt-PT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PT" dirty="0" smtClean="0"/>
                        <a:t>Tribunal de Contas</a:t>
                      </a:r>
                      <a:r>
                        <a:rPr lang="pt-PT" baseline="0" dirty="0" smtClean="0"/>
                        <a:t> Europeu 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pt-PT" kern="1200" dirty="0" smtClean="0">
                          <a:effectLst/>
                        </a:rPr>
                        <a:t>Fiscaliza o financiamento das atividades da União Europeia</a:t>
                      </a:r>
                      <a:endParaRPr lang="pt-PT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95232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pt-PT" dirty="0">
                <a:solidFill>
                  <a:schemeClr val="tx1"/>
                </a:solidFill>
              </a:rPr>
              <a:t>Instituições da União Europeia</a:t>
            </a:r>
            <a:endParaRPr lang="pt-PT" dirty="0"/>
          </a:p>
        </p:txBody>
      </p:sp>
      <p:graphicFrame>
        <p:nvGraphicFramePr>
          <p:cNvPr id="4" name="Marcador de Posição de Conteúdo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22219621"/>
              </p:ext>
            </p:extLst>
          </p:nvPr>
        </p:nvGraphicFramePr>
        <p:xfrm>
          <a:off x="467544" y="1916832"/>
          <a:ext cx="8229600" cy="4023360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pPr algn="l"/>
                      <a:endParaRPr lang="pt-PT" b="0" dirty="0" smtClean="0"/>
                    </a:p>
                    <a:p>
                      <a:pPr algn="l"/>
                      <a:r>
                        <a:rPr lang="pt-PT" b="0" dirty="0" smtClean="0"/>
                        <a:t>Provedor de Justiça Europeu</a:t>
                      </a:r>
                      <a:endParaRPr lang="pt-PT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kumimoji="0" lang="pt-PT" b="0" kern="1200" dirty="0" smtClean="0">
                          <a:effectLst/>
                        </a:rPr>
                        <a:t>Investiga queixas contra instituições, órgãos, serviços e agências da União Europeia</a:t>
                      </a:r>
                      <a:endParaRPr lang="pt-PT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pt-PT" dirty="0" smtClean="0"/>
                        <a:t>Banco Central Europeu 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kumimoji="0" lang="pt-PT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Responsável pela política monetária europeia</a:t>
                      </a:r>
                      <a:endParaRPr lang="pt-PT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pt-PT" dirty="0" smtClean="0"/>
                        <a:t>Comité Económico e Social Europeu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kumimoji="0" lang="pt-PT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Representa a sociedade civil, os empregadores e os trabalhadores</a:t>
                      </a:r>
                      <a:endParaRPr lang="pt-PT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endParaRPr lang="pt-PT" dirty="0" smtClean="0"/>
                    </a:p>
                    <a:p>
                      <a:pPr algn="l"/>
                      <a:r>
                        <a:rPr lang="pt-PT" dirty="0" smtClean="0"/>
                        <a:t>Comité das Regiões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kumimoji="0" lang="pt-PT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Órgão consultivo que representa as entidades locais e regionais da União Europeia</a:t>
                      </a:r>
                      <a:endParaRPr lang="pt-PT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kumimoji="0" lang="pt-PT" kern="1200" dirty="0" smtClean="0">
                          <a:effectLst/>
                        </a:rPr>
                        <a:t>Agências Europeias e outros organismos da União Europeia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kumimoji="0" lang="pt-PT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Auxiliar as instituições europeias nos diversos domínios da União Europeia</a:t>
                      </a:r>
                      <a:endParaRPr lang="pt-PT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99892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pt-PT" dirty="0" smtClean="0">
                <a:solidFill>
                  <a:schemeClr val="tx1"/>
                </a:solidFill>
              </a:rPr>
              <a:t>Direitos enquanto Cidadãos Europeus</a:t>
            </a:r>
            <a:endParaRPr lang="pt-PT" dirty="0">
              <a:solidFill>
                <a:schemeClr val="tx1"/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8944" y="2679338"/>
            <a:ext cx="3971303" cy="2188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266453" y="4165430"/>
            <a:ext cx="2280667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Clr>
                <a:schemeClr val="accent1"/>
              </a:buClr>
              <a:buFont typeface="Wingdings 3" panose="05040102010807070707" pitchFamily="18" charset="2"/>
              <a:buChar char="}"/>
            </a:pPr>
            <a:r>
              <a:rPr lang="pt-PT" dirty="0"/>
              <a:t>Viajar para outro país da UE 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2693589" y="1434455"/>
            <a:ext cx="1775307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Clr>
                <a:schemeClr val="accent1"/>
              </a:buClr>
              <a:buFont typeface="Wingdings 3" panose="05040102010807070707" pitchFamily="18" charset="2"/>
              <a:buChar char="}"/>
            </a:pPr>
            <a:r>
              <a:rPr lang="pt-PT" dirty="0"/>
              <a:t>Trabalhar noutro </a:t>
            </a:r>
            <a:endParaRPr lang="pt-PT" dirty="0" smtClean="0"/>
          </a:p>
          <a:p>
            <a:r>
              <a:rPr lang="pt-PT" dirty="0" smtClean="0"/>
              <a:t>país </a:t>
            </a:r>
            <a:r>
              <a:rPr lang="pt-PT" dirty="0"/>
              <a:t>da UE 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6372200" y="1373484"/>
            <a:ext cx="2520280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Clr>
                <a:schemeClr val="accent1"/>
              </a:buClr>
              <a:buFont typeface="Wingdings 3" panose="05040102010807070707" pitchFamily="18" charset="2"/>
              <a:buChar char="}"/>
            </a:pPr>
            <a:r>
              <a:rPr lang="pt-PT" dirty="0"/>
              <a:t>Votar e Ser Eleito nas eleições europeias e autárquicas 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4634595" y="1309603"/>
            <a:ext cx="1545101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Clr>
                <a:schemeClr val="accent1"/>
              </a:buClr>
              <a:buFont typeface="Wingdings 3" panose="05040102010807070707" pitchFamily="18" charset="2"/>
              <a:buChar char="}"/>
            </a:pPr>
            <a:r>
              <a:rPr lang="pt-PT" dirty="0"/>
              <a:t>Estudar noutro país da UE 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6747563" y="2771017"/>
            <a:ext cx="2255798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 algn="just">
              <a:buClr>
                <a:schemeClr val="accent1"/>
              </a:buClr>
              <a:buFont typeface="Wingdings 3" panose="05040102010807070707" pitchFamily="18" charset="2"/>
              <a:buChar char="}"/>
            </a:pPr>
            <a:r>
              <a:rPr lang="pt-PT" dirty="0"/>
              <a:t>Criar/Participar numa Iniciativa de Cidadania Europeia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468718" y="2561028"/>
            <a:ext cx="1796684" cy="147732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 algn="just">
              <a:buClr>
                <a:schemeClr val="accent1"/>
              </a:buClr>
              <a:buFont typeface="Wingdings 3" panose="05040102010807070707" pitchFamily="18" charset="2"/>
              <a:buChar char="}"/>
            </a:pPr>
            <a:r>
              <a:rPr lang="pt-PT" dirty="0" smtClean="0"/>
              <a:t>Proteção da Saúde e Segurança enquanto consumidor</a:t>
            </a:r>
            <a:endParaRPr lang="pt-PT" dirty="0"/>
          </a:p>
        </p:txBody>
      </p:sp>
      <p:sp>
        <p:nvSpPr>
          <p:cNvPr id="11" name="CaixaDeTexto 10"/>
          <p:cNvSpPr txBox="1"/>
          <p:nvPr/>
        </p:nvSpPr>
        <p:spPr>
          <a:xfrm>
            <a:off x="6858445" y="4109846"/>
            <a:ext cx="2034035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 algn="just">
              <a:buClr>
                <a:schemeClr val="accent1"/>
              </a:buClr>
              <a:buFont typeface="Wingdings 3" panose="05040102010807070707" pitchFamily="18" charset="2"/>
              <a:buChar char="}"/>
            </a:pPr>
            <a:r>
              <a:rPr lang="pt-PT" dirty="0"/>
              <a:t>Proteção diplomática em países terceiros </a:t>
            </a:r>
          </a:p>
        </p:txBody>
      </p:sp>
      <p:sp>
        <p:nvSpPr>
          <p:cNvPr id="12" name="CaixaDeTexto 11"/>
          <p:cNvSpPr txBox="1"/>
          <p:nvPr/>
        </p:nvSpPr>
        <p:spPr>
          <a:xfrm>
            <a:off x="3955951" y="4973132"/>
            <a:ext cx="2664296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Clr>
                <a:schemeClr val="accent1"/>
              </a:buClr>
              <a:buFont typeface="Wingdings 3" panose="05040102010807070707" pitchFamily="18" charset="2"/>
              <a:buChar char="}"/>
            </a:pPr>
            <a:r>
              <a:rPr lang="pt-PT" dirty="0"/>
              <a:t>Garantir que os meus dados pessoais têm o tratamento correto </a:t>
            </a:r>
          </a:p>
        </p:txBody>
      </p:sp>
      <p:sp>
        <p:nvSpPr>
          <p:cNvPr id="13" name="CaixaDeTexto 12"/>
          <p:cNvSpPr txBox="1"/>
          <p:nvPr/>
        </p:nvSpPr>
        <p:spPr>
          <a:xfrm>
            <a:off x="496656" y="1233625"/>
            <a:ext cx="1984042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 algn="just">
              <a:buClr>
                <a:schemeClr val="accent1"/>
              </a:buClr>
              <a:buSzPct val="108000"/>
              <a:buFont typeface="Wingdings 3" panose="05040102010807070707" pitchFamily="18" charset="2"/>
              <a:buChar char="}"/>
            </a:pPr>
            <a:r>
              <a:rPr lang="pt-PT" dirty="0"/>
              <a:t>Fazer uma Petição ao Parlamento Europeu </a:t>
            </a:r>
          </a:p>
        </p:txBody>
      </p:sp>
      <p:sp>
        <p:nvSpPr>
          <p:cNvPr id="14" name="CaixaDeTexto 13"/>
          <p:cNvSpPr txBox="1"/>
          <p:nvPr/>
        </p:nvSpPr>
        <p:spPr>
          <a:xfrm>
            <a:off x="243713" y="5085184"/>
            <a:ext cx="1953546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Clr>
                <a:schemeClr val="accent1"/>
              </a:buClr>
              <a:buFont typeface="Wingdings 3" panose="05040102010807070707" pitchFamily="18" charset="2"/>
              <a:buChar char="}"/>
            </a:pPr>
            <a:r>
              <a:rPr lang="pt-PT" dirty="0"/>
              <a:t>Recorrer ao Provedor de Justiça Europeu </a:t>
            </a:r>
          </a:p>
        </p:txBody>
      </p:sp>
      <p:sp>
        <p:nvSpPr>
          <p:cNvPr id="15" name="CaixaDeTexto 14"/>
          <p:cNvSpPr txBox="1"/>
          <p:nvPr/>
        </p:nvSpPr>
        <p:spPr>
          <a:xfrm>
            <a:off x="6747563" y="5527130"/>
            <a:ext cx="2178883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Clr>
                <a:schemeClr val="accent1"/>
              </a:buClr>
              <a:buFont typeface="Wingdings 3" panose="05040102010807070707" pitchFamily="18" charset="2"/>
              <a:buChar char="}"/>
            </a:pPr>
            <a:r>
              <a:rPr lang="pt-PT" dirty="0"/>
              <a:t>Direito à informação </a:t>
            </a:r>
          </a:p>
        </p:txBody>
      </p:sp>
      <p:sp>
        <p:nvSpPr>
          <p:cNvPr id="16" name="CaixaDeTexto 15"/>
          <p:cNvSpPr txBox="1"/>
          <p:nvPr/>
        </p:nvSpPr>
        <p:spPr>
          <a:xfrm>
            <a:off x="2324575" y="4997867"/>
            <a:ext cx="1464490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Clr>
                <a:schemeClr val="accent1"/>
              </a:buClr>
              <a:buFont typeface="Wingdings 3" panose="05040102010807070707" pitchFamily="18" charset="2"/>
              <a:buChar char="}"/>
            </a:pPr>
            <a:r>
              <a:rPr lang="pt-PT" dirty="0" smtClean="0"/>
              <a:t>Residir noutro país da UE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050514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 animBg="1"/>
      <p:bldP spid="6" grpId="0" animBg="1"/>
      <p:bldP spid="7" grpId="0" animBg="1"/>
      <p:bldP spid="8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pt-PT" dirty="0" smtClean="0">
                <a:solidFill>
                  <a:schemeClr val="tx1"/>
                </a:solidFill>
              </a:rPr>
              <a:t>Valores Defendidos pela UE</a:t>
            </a:r>
            <a:endParaRPr lang="pt-PT" dirty="0">
              <a:solidFill>
                <a:schemeClr val="tx1"/>
              </a:solidFill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700" y="1294517"/>
            <a:ext cx="2712770" cy="1701800"/>
          </a:xfrm>
          <a:prstGeom prst="rect">
            <a:avLst/>
          </a:prstGeom>
          <a:noFill/>
          <a:ln w="12700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130015" y="3212058"/>
            <a:ext cx="3360139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pt-PT" dirty="0" smtClean="0"/>
              <a:t>União </a:t>
            </a:r>
            <a:r>
              <a:rPr lang="pt-PT" dirty="0" smtClean="0"/>
              <a:t>mútua </a:t>
            </a:r>
            <a:r>
              <a:rPr lang="pt-PT" dirty="0" smtClean="0"/>
              <a:t>entre os Povos</a:t>
            </a:r>
            <a:endParaRPr lang="pt-PT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2731" y="1279244"/>
            <a:ext cx="2597739" cy="170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442" y="3671000"/>
            <a:ext cx="1704975" cy="170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8376" y="1282825"/>
            <a:ext cx="2267248" cy="1725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4139952" y="3212058"/>
            <a:ext cx="1224136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PT" dirty="0" smtClean="0"/>
              <a:t>Paz</a:t>
            </a:r>
            <a:endParaRPr lang="pt-PT" dirty="0"/>
          </a:p>
        </p:txBody>
      </p:sp>
      <p:sp>
        <p:nvSpPr>
          <p:cNvPr id="5" name="CaixaDeTexto 4"/>
          <p:cNvSpPr txBox="1"/>
          <p:nvPr/>
        </p:nvSpPr>
        <p:spPr>
          <a:xfrm>
            <a:off x="6355496" y="3212058"/>
            <a:ext cx="1872208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PT" dirty="0" smtClean="0"/>
              <a:t>Solidariedade </a:t>
            </a:r>
            <a:endParaRPr lang="pt-PT" dirty="0"/>
          </a:p>
        </p:txBody>
      </p:sp>
      <p:sp>
        <p:nvSpPr>
          <p:cNvPr id="6" name="CaixaDeTexto 5"/>
          <p:cNvSpPr txBox="1"/>
          <p:nvPr/>
        </p:nvSpPr>
        <p:spPr>
          <a:xfrm>
            <a:off x="130015" y="5478089"/>
            <a:ext cx="2713793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PT" dirty="0" smtClean="0"/>
              <a:t>Proteção dos direitos</a:t>
            </a:r>
          </a:p>
          <a:p>
            <a:r>
              <a:rPr lang="pt-PT" dirty="0" smtClean="0"/>
              <a:t> dos Humanos</a:t>
            </a:r>
            <a:endParaRPr lang="pt-PT" dirty="0"/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 rotWithShape="1">
          <a:blip r:embed="rId7"/>
          <a:srcRect l="7869" t="20591" r="18144"/>
          <a:stretch/>
        </p:blipFill>
        <p:spPr>
          <a:xfrm>
            <a:off x="3182458" y="3673580"/>
            <a:ext cx="2341634" cy="1678118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693" r="21324"/>
          <a:stretch/>
        </p:blipFill>
        <p:spPr>
          <a:xfrm>
            <a:off x="2895453" y="3671000"/>
            <a:ext cx="1388516" cy="1680698"/>
          </a:xfrm>
          <a:prstGeom prst="rect">
            <a:avLst/>
          </a:prstGeom>
        </p:spPr>
      </p:pic>
      <p:sp>
        <p:nvSpPr>
          <p:cNvPr id="10" name="CaixaDeTexto 9"/>
          <p:cNvSpPr txBox="1"/>
          <p:nvPr/>
        </p:nvSpPr>
        <p:spPr>
          <a:xfrm>
            <a:off x="3067970" y="5478089"/>
            <a:ext cx="2456122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pt-PT" dirty="0" smtClean="0"/>
              <a:t>Justiça e Liberdade </a:t>
            </a:r>
          </a:p>
          <a:p>
            <a:r>
              <a:rPr lang="pt-PT" dirty="0" smtClean="0"/>
              <a:t>de Circulação</a:t>
            </a:r>
            <a:endParaRPr lang="pt-PT" dirty="0"/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 rotWithShape="1">
          <a:blip r:embed="rId9"/>
          <a:srcRect b="40414"/>
          <a:stretch/>
        </p:blipFill>
        <p:spPr>
          <a:xfrm>
            <a:off x="6046128" y="3597531"/>
            <a:ext cx="2381594" cy="1754168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480" b="37877"/>
          <a:stretch/>
        </p:blipFill>
        <p:spPr>
          <a:xfrm>
            <a:off x="7503437" y="4176358"/>
            <a:ext cx="941433" cy="1175340"/>
          </a:xfrm>
          <a:prstGeom prst="rect">
            <a:avLst/>
          </a:prstGeom>
        </p:spPr>
      </p:pic>
      <p:sp>
        <p:nvSpPr>
          <p:cNvPr id="13" name="CaixaDeTexto 12"/>
          <p:cNvSpPr txBox="1"/>
          <p:nvPr/>
        </p:nvSpPr>
        <p:spPr>
          <a:xfrm>
            <a:off x="5905642" y="5478089"/>
            <a:ext cx="2522080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PT" dirty="0" smtClean="0"/>
              <a:t>Respeito pela CDF da UE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631951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3" grpId="0" animBg="1"/>
      <p:bldP spid="5" grpId="0" animBg="1"/>
      <p:bldP spid="6" grpId="0" animBg="1"/>
      <p:bldP spid="10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pt-PT" dirty="0">
                <a:solidFill>
                  <a:schemeClr val="tx1"/>
                </a:solidFill>
              </a:rPr>
              <a:t>Valores Defendidos pela UE</a:t>
            </a:r>
            <a:endParaRPr lang="pt-PT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755576" y="1340768"/>
            <a:ext cx="3226093" cy="1634554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1043608" y="3141668"/>
            <a:ext cx="2232248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PT" dirty="0" smtClean="0"/>
              <a:t>Desenvolvimento Sustentável</a:t>
            </a:r>
            <a:endParaRPr lang="pt-PT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6056" y="1242608"/>
            <a:ext cx="3096344" cy="1732714"/>
          </a:xfrm>
          <a:prstGeom prst="rect">
            <a:avLst/>
          </a:prstGeom>
        </p:spPr>
      </p:pic>
      <p:sp>
        <p:nvSpPr>
          <p:cNvPr id="8" name="CaixaDeTexto 7"/>
          <p:cNvSpPr txBox="1"/>
          <p:nvPr/>
        </p:nvSpPr>
        <p:spPr>
          <a:xfrm>
            <a:off x="5238584" y="3280167"/>
            <a:ext cx="2933816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pt-PT" dirty="0" smtClean="0"/>
              <a:t>Erradicação da Pobreza</a:t>
            </a:r>
            <a:endParaRPr lang="pt-PT" dirty="0"/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3208" y="3893675"/>
            <a:ext cx="2479849" cy="1884685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47158" y="3898251"/>
            <a:ext cx="2797005" cy="1880109"/>
          </a:xfrm>
          <a:prstGeom prst="rect">
            <a:avLst/>
          </a:prstGeom>
        </p:spPr>
      </p:pic>
      <p:sp>
        <p:nvSpPr>
          <p:cNvPr id="11" name="CaixaDeTexto 10"/>
          <p:cNvSpPr txBox="1"/>
          <p:nvPr/>
        </p:nvSpPr>
        <p:spPr>
          <a:xfrm>
            <a:off x="5732452" y="5842446"/>
            <a:ext cx="1826415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PT" dirty="0" smtClean="0"/>
              <a:t>Segurança</a:t>
            </a:r>
            <a:endParaRPr lang="pt-PT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484021" y="5842446"/>
            <a:ext cx="4087979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pt-PT" dirty="0" smtClean="0"/>
              <a:t>Proteção dos Direitos das Crianças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820433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8" grpId="0" animBg="1"/>
      <p:bldP spid="11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7884368" y="5949280"/>
            <a:ext cx="11521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800" i="1" dirty="0" smtClean="0"/>
              <a:t>Fim.</a:t>
            </a:r>
            <a:endParaRPr lang="pt-PT" sz="2800" i="1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2"/>
          <a:srcRect l="73520" r="-692" b="68698"/>
          <a:stretch/>
        </p:blipFill>
        <p:spPr>
          <a:xfrm>
            <a:off x="1612999" y="5251831"/>
            <a:ext cx="1224136" cy="1080120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/>
          <a:srcRect l="76985" t="66452"/>
          <a:stretch/>
        </p:blipFill>
        <p:spPr>
          <a:xfrm>
            <a:off x="647436" y="5145460"/>
            <a:ext cx="1036915" cy="1157637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2"/>
          <a:srcRect l="21231" r="50000" b="66694"/>
          <a:stretch/>
        </p:blipFill>
        <p:spPr>
          <a:xfrm>
            <a:off x="2804467" y="5201505"/>
            <a:ext cx="1296144" cy="1149254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2"/>
          <a:srcRect t="33390" r="75686" b="35257"/>
          <a:stretch/>
        </p:blipFill>
        <p:spPr>
          <a:xfrm>
            <a:off x="4040452" y="5227430"/>
            <a:ext cx="1095417" cy="1081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6172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em">
  <a:themeElements>
    <a:clrScheme name="Composto">
      <a:dk1>
        <a:sysClr val="windowText" lastClr="000000"/>
      </a:dk1>
      <a:lt1>
        <a:sysClr val="window" lastClr="FFFFFF"/>
      </a:lt1>
      <a:dk2>
        <a:srgbClr val="5B6973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Abh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rigem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162</TotalTime>
  <Words>273</Words>
  <Application>Microsoft Office PowerPoint</Application>
  <PresentationFormat>Apresentação na tela (4:3)</PresentationFormat>
  <Paragraphs>58</Paragraphs>
  <Slides>7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7</vt:i4>
      </vt:variant>
    </vt:vector>
  </HeadingPairs>
  <TitlesOfParts>
    <vt:vector size="12" baseType="lpstr">
      <vt:lpstr>Calibri</vt:lpstr>
      <vt:lpstr>Century Gothic</vt:lpstr>
      <vt:lpstr>Wingdings</vt:lpstr>
      <vt:lpstr>Wingdings 3</vt:lpstr>
      <vt:lpstr>Origem</vt:lpstr>
      <vt:lpstr>Instituições da União Europeia e a Cidadania </vt:lpstr>
      <vt:lpstr>Instituições da União Europeia</vt:lpstr>
      <vt:lpstr>Instituições da União Europeia</vt:lpstr>
      <vt:lpstr>Direitos enquanto Cidadãos Europeus</vt:lpstr>
      <vt:lpstr>Valores Defendidos pela UE</vt:lpstr>
      <vt:lpstr>Valores Defendidos pela UE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Instituições da União Europeia e a Cidadania</dc:title>
  <dc:creator>Utilizador do Windows</dc:creator>
  <cp:lastModifiedBy>Adriano Pereira</cp:lastModifiedBy>
  <cp:revision>13</cp:revision>
  <dcterms:created xsi:type="dcterms:W3CDTF">2016-03-03T12:43:44Z</dcterms:created>
  <dcterms:modified xsi:type="dcterms:W3CDTF">2016-03-03T20:52:00Z</dcterms:modified>
</cp:coreProperties>
</file>